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eebo Light" pitchFamily="2" charset="-79"/>
      <p:regular r:id="rId11"/>
    </p:embeddedFont>
    <p:embeddedFont>
      <p:font typeface="Montserrat" panose="000005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p:scale>
          <a:sx n="59" d="100"/>
          <a:sy n="59" d="100"/>
        </p:scale>
        <p:origin x="49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889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3852"/>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Improving Mobile Network Performance: A Requirement Gathering Report</a:t>
            </a:r>
            <a:endParaRPr lang="en-US" sz="4450" dirty="0"/>
          </a:p>
        </p:txBody>
      </p:sp>
      <p:sp>
        <p:nvSpPr>
          <p:cNvPr id="4" name="Text 1"/>
          <p:cNvSpPr/>
          <p:nvPr/>
        </p:nvSpPr>
        <p:spPr>
          <a:xfrm>
            <a:off x="793790" y="4469130"/>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report outlines the requirement gathering process for a mobile application designed to improve mobile network performance. Our approach involved identifying key stakeholders, employing various data collection techniques, and addressing potential user concerns. The goal is to create an app that meets user needs and enhances network quality.</a:t>
            </a:r>
            <a:endParaRPr lang="en-US" sz="1750" dirty="0"/>
          </a:p>
        </p:txBody>
      </p:sp>
      <p:sp>
        <p:nvSpPr>
          <p:cNvPr id="7" name="Text 3"/>
          <p:cNvSpPr/>
          <p:nvPr/>
        </p:nvSpPr>
        <p:spPr>
          <a:xfrm>
            <a:off x="1270040" y="6538793"/>
            <a:ext cx="3842266"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8108394"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Identifying Key Stakeholders</a:t>
            </a:r>
            <a:endParaRPr lang="en-US" sz="4450" dirty="0"/>
          </a:p>
        </p:txBody>
      </p:sp>
      <p:sp>
        <p:nvSpPr>
          <p:cNvPr id="3" name="Text 1"/>
          <p:cNvSpPr/>
          <p:nvPr/>
        </p:nvSpPr>
        <p:spPr>
          <a:xfrm>
            <a:off x="793790" y="3634264"/>
            <a:ext cx="3738563"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Mobile Network Operators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Primary stakeholders who will use collected data for network optimization, customer experience management, and proactive issue resolution. They aim to enhance user satisfaction through data-driven decisions.</a:t>
            </a:r>
            <a:endParaRPr lang="en-US" sz="1750" dirty="0"/>
          </a:p>
        </p:txBody>
      </p:sp>
      <p:sp>
        <p:nvSpPr>
          <p:cNvPr id="5" name="Text 3"/>
          <p:cNvSpPr/>
          <p:nvPr/>
        </p:nvSpPr>
        <p:spPr>
          <a:xfrm>
            <a:off x="7599521" y="3634264"/>
            <a:ext cx="3986451"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Mobile Network Subscribers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Secondary stakeholders who will provide feedback, rate their experience, and have their network usage metrics collected. They stand to benefit from improved service quality based on their input.</a:t>
            </a:r>
            <a:endParaRPr lang="en-US" sz="1750" dirty="0"/>
          </a:p>
        </p:txBody>
      </p:sp>
      <p:sp>
        <p:nvSpPr>
          <p:cNvPr id="7" name="Rectangle 6">
            <a:extLst>
              <a:ext uri="{FF2B5EF4-FFF2-40B4-BE49-F238E27FC236}">
                <a16:creationId xmlns:a16="http://schemas.microsoft.com/office/drawing/2014/main" id="{7F5187ED-B3E7-538D-E5CC-601AA2597877}"/>
              </a:ext>
            </a:extLst>
          </p:cNvPr>
          <p:cNvSpPr/>
          <p:nvPr/>
        </p:nvSpPr>
        <p:spPr>
          <a:xfrm>
            <a:off x="12834258" y="7772402"/>
            <a:ext cx="1676400" cy="304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27847"/>
            <a:ext cx="1021806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Requirement Gathering Techniques</a:t>
            </a:r>
            <a:endParaRPr lang="en-US" sz="4450" dirty="0"/>
          </a:p>
        </p:txBody>
      </p:sp>
      <p:sp>
        <p:nvSpPr>
          <p:cNvPr id="4" name="Shape 1"/>
          <p:cNvSpPr/>
          <p:nvPr/>
        </p:nvSpPr>
        <p:spPr>
          <a:xfrm>
            <a:off x="793790" y="5031938"/>
            <a:ext cx="510302" cy="510302"/>
          </a:xfrm>
          <a:prstGeom prst="roundRect">
            <a:avLst>
              <a:gd name="adj" fmla="val 18669"/>
            </a:avLst>
          </a:prstGeom>
          <a:solidFill>
            <a:srgbClr val="31136C"/>
          </a:solidFill>
          <a:ln w="7620">
            <a:solidFill>
              <a:srgbClr val="4A2C85"/>
            </a:solidFill>
            <a:prstDash val="solid"/>
          </a:ln>
        </p:spPr>
      </p:sp>
      <p:pic>
        <p:nvPicPr>
          <p:cNvPr id="5" name="Image 1" descr="preencoded.png"/>
          <p:cNvPicPr>
            <a:picLocks noChangeAspect="1"/>
          </p:cNvPicPr>
          <p:nvPr/>
        </p:nvPicPr>
        <p:blipFill>
          <a:blip r:embed="rId4"/>
          <a:stretch>
            <a:fillRect/>
          </a:stretch>
        </p:blipFill>
        <p:spPr>
          <a:xfrm>
            <a:off x="878860" y="5074444"/>
            <a:ext cx="340162" cy="425291"/>
          </a:xfrm>
          <a:prstGeom prst="rect">
            <a:avLst/>
          </a:prstGeom>
        </p:spPr>
      </p:pic>
      <p:sp>
        <p:nvSpPr>
          <p:cNvPr id="6" name="Text 2"/>
          <p:cNvSpPr/>
          <p:nvPr/>
        </p:nvSpPr>
        <p:spPr>
          <a:xfrm>
            <a:off x="1530906" y="50319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Brainstorming</a:t>
            </a:r>
            <a:endParaRPr lang="en-US" sz="2200" dirty="0"/>
          </a:p>
        </p:txBody>
      </p:sp>
      <p:sp>
        <p:nvSpPr>
          <p:cNvPr id="7" name="Text 3"/>
          <p:cNvSpPr/>
          <p:nvPr/>
        </p:nvSpPr>
        <p:spPr>
          <a:xfrm>
            <a:off x="1530906" y="5522357"/>
            <a:ext cx="3459242"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Simplifying complex technical terms to ensure inclusivity for all users, regardless of their technical expertise.</a:t>
            </a:r>
            <a:endParaRPr lang="en-US" sz="1750" dirty="0"/>
          </a:p>
        </p:txBody>
      </p:sp>
      <p:sp>
        <p:nvSpPr>
          <p:cNvPr id="8" name="Shape 4"/>
          <p:cNvSpPr/>
          <p:nvPr/>
        </p:nvSpPr>
        <p:spPr>
          <a:xfrm>
            <a:off x="5216962" y="5031938"/>
            <a:ext cx="510302" cy="510302"/>
          </a:xfrm>
          <a:prstGeom prst="roundRect">
            <a:avLst>
              <a:gd name="adj" fmla="val 18669"/>
            </a:avLst>
          </a:prstGeom>
          <a:solidFill>
            <a:srgbClr val="31136C"/>
          </a:solidFill>
          <a:ln w="7620">
            <a:solidFill>
              <a:srgbClr val="4A2C85"/>
            </a:solidFill>
            <a:prstDash val="solid"/>
          </a:ln>
        </p:spPr>
      </p:sp>
      <p:pic>
        <p:nvPicPr>
          <p:cNvPr id="9" name="Image 2" descr="preencoded.png"/>
          <p:cNvPicPr>
            <a:picLocks noChangeAspect="1"/>
          </p:cNvPicPr>
          <p:nvPr/>
        </p:nvPicPr>
        <p:blipFill>
          <a:blip r:embed="rId5"/>
          <a:stretch>
            <a:fillRect/>
          </a:stretch>
        </p:blipFill>
        <p:spPr>
          <a:xfrm>
            <a:off x="5302032" y="5074444"/>
            <a:ext cx="340162" cy="425291"/>
          </a:xfrm>
          <a:prstGeom prst="rect">
            <a:avLst/>
          </a:prstGeom>
        </p:spPr>
      </p:pic>
      <p:sp>
        <p:nvSpPr>
          <p:cNvPr id="10" name="Text 5"/>
          <p:cNvSpPr/>
          <p:nvPr/>
        </p:nvSpPr>
        <p:spPr>
          <a:xfrm>
            <a:off x="5954078" y="50319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Online Surveys</a:t>
            </a:r>
            <a:endParaRPr lang="en-US" sz="2200" dirty="0"/>
          </a:p>
        </p:txBody>
      </p:sp>
      <p:sp>
        <p:nvSpPr>
          <p:cNvPr id="11" name="Text 6"/>
          <p:cNvSpPr/>
          <p:nvPr/>
        </p:nvSpPr>
        <p:spPr>
          <a:xfrm>
            <a:off x="5954078" y="5522357"/>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Using simple language to gather broad feedback on network satisfaction, issues faced, and willingness to use a performance tracking app.</a:t>
            </a:r>
            <a:endParaRPr lang="en-US" sz="1750" dirty="0"/>
          </a:p>
        </p:txBody>
      </p:sp>
      <p:sp>
        <p:nvSpPr>
          <p:cNvPr id="12" name="Shape 7"/>
          <p:cNvSpPr/>
          <p:nvPr/>
        </p:nvSpPr>
        <p:spPr>
          <a:xfrm>
            <a:off x="9640133" y="5031938"/>
            <a:ext cx="510302" cy="510302"/>
          </a:xfrm>
          <a:prstGeom prst="roundRect">
            <a:avLst>
              <a:gd name="adj" fmla="val 18669"/>
            </a:avLst>
          </a:prstGeom>
          <a:solidFill>
            <a:srgbClr val="31136C"/>
          </a:solidFill>
          <a:ln w="7620">
            <a:solidFill>
              <a:srgbClr val="4A2C85"/>
            </a:solidFill>
            <a:prstDash val="solid"/>
          </a:ln>
        </p:spPr>
      </p:sp>
      <p:pic>
        <p:nvPicPr>
          <p:cNvPr id="13" name="Image 3" descr="preencoded.png"/>
          <p:cNvPicPr>
            <a:picLocks noChangeAspect="1"/>
          </p:cNvPicPr>
          <p:nvPr/>
        </p:nvPicPr>
        <p:blipFill>
          <a:blip r:embed="rId6"/>
          <a:stretch>
            <a:fillRect/>
          </a:stretch>
        </p:blipFill>
        <p:spPr>
          <a:xfrm>
            <a:off x="9725204" y="5074444"/>
            <a:ext cx="340162" cy="425291"/>
          </a:xfrm>
          <a:prstGeom prst="rect">
            <a:avLst/>
          </a:prstGeom>
        </p:spPr>
      </p:pic>
      <p:sp>
        <p:nvSpPr>
          <p:cNvPr id="14" name="Text 8"/>
          <p:cNvSpPr/>
          <p:nvPr/>
        </p:nvSpPr>
        <p:spPr>
          <a:xfrm>
            <a:off x="10377249" y="50319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Focus Groups</a:t>
            </a:r>
            <a:endParaRPr lang="en-US" sz="2200" dirty="0"/>
          </a:p>
        </p:txBody>
      </p:sp>
      <p:sp>
        <p:nvSpPr>
          <p:cNvPr id="15" name="Text 9"/>
          <p:cNvSpPr/>
          <p:nvPr/>
        </p:nvSpPr>
        <p:spPr>
          <a:xfrm>
            <a:off x="10377249" y="5522357"/>
            <a:ext cx="3459242"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Assembling small groups of potential users to discuss their expectations and needs for the mobile application.</a:t>
            </a:r>
            <a:endParaRPr lang="en-US" sz="1750" dirty="0"/>
          </a:p>
        </p:txBody>
      </p:sp>
      <p:sp>
        <p:nvSpPr>
          <p:cNvPr id="17" name="Rectangle: Rounded Corners 16">
            <a:extLst>
              <a:ext uri="{FF2B5EF4-FFF2-40B4-BE49-F238E27FC236}">
                <a16:creationId xmlns:a16="http://schemas.microsoft.com/office/drawing/2014/main" id="{98E587D4-4F3E-47AE-6A8E-43216181EE06}"/>
              </a:ext>
            </a:extLst>
          </p:cNvPr>
          <p:cNvSpPr/>
          <p:nvPr/>
        </p:nvSpPr>
        <p:spPr>
          <a:xfrm>
            <a:off x="12856029" y="7761514"/>
            <a:ext cx="1611085" cy="31187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21048"/>
            <a:ext cx="806410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Gathering and Analysis</a:t>
            </a:r>
            <a:endParaRPr lang="en-US" sz="4450" dirty="0"/>
          </a:p>
        </p:txBody>
      </p:sp>
      <p:sp>
        <p:nvSpPr>
          <p:cNvPr id="4" name="Shape 1"/>
          <p:cNvSpPr/>
          <p:nvPr/>
        </p:nvSpPr>
        <p:spPr>
          <a:xfrm>
            <a:off x="793790" y="4669988"/>
            <a:ext cx="4196358" cy="2773799"/>
          </a:xfrm>
          <a:prstGeom prst="roundRect">
            <a:avLst>
              <a:gd name="adj" fmla="val 3435"/>
            </a:avLst>
          </a:prstGeom>
          <a:solidFill>
            <a:srgbClr val="31136C"/>
          </a:solidFill>
          <a:ln w="7620">
            <a:solidFill>
              <a:srgbClr val="4A2C85"/>
            </a:solidFill>
            <a:prstDash val="solid"/>
          </a:ln>
        </p:spPr>
      </p:sp>
      <p:sp>
        <p:nvSpPr>
          <p:cNvPr id="5" name="Text 2"/>
          <p:cNvSpPr/>
          <p:nvPr/>
        </p:nvSpPr>
        <p:spPr>
          <a:xfrm>
            <a:off x="1028224" y="4904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Survey Responses</a:t>
            </a:r>
            <a:endParaRPr lang="en-US" sz="2200" dirty="0"/>
          </a:p>
        </p:txBody>
      </p:sp>
      <p:sp>
        <p:nvSpPr>
          <p:cNvPr id="6" name="Text 3"/>
          <p:cNvSpPr/>
          <p:nvPr/>
        </p:nvSpPr>
        <p:spPr>
          <a:xfrm>
            <a:off x="1028224" y="5394841"/>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Collected data on network usage, satisfaction levels, common issues, and user willingness to participate in performance tracking.</a:t>
            </a:r>
            <a:endParaRPr lang="en-US" sz="1750" dirty="0"/>
          </a:p>
        </p:txBody>
      </p:sp>
      <p:sp>
        <p:nvSpPr>
          <p:cNvPr id="7" name="Shape 4"/>
          <p:cNvSpPr/>
          <p:nvPr/>
        </p:nvSpPr>
        <p:spPr>
          <a:xfrm>
            <a:off x="5216962" y="4669988"/>
            <a:ext cx="4196358" cy="2773799"/>
          </a:xfrm>
          <a:prstGeom prst="roundRect">
            <a:avLst>
              <a:gd name="adj" fmla="val 3435"/>
            </a:avLst>
          </a:prstGeom>
          <a:solidFill>
            <a:srgbClr val="31136C"/>
          </a:solidFill>
          <a:ln w="7620">
            <a:solidFill>
              <a:srgbClr val="4A2C85"/>
            </a:solidFill>
            <a:prstDash val="solid"/>
          </a:ln>
        </p:spPr>
      </p:sp>
      <p:sp>
        <p:nvSpPr>
          <p:cNvPr id="8" name="Text 5"/>
          <p:cNvSpPr/>
          <p:nvPr/>
        </p:nvSpPr>
        <p:spPr>
          <a:xfrm>
            <a:off x="5451396" y="4904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Interview Insights</a:t>
            </a:r>
            <a:endParaRPr lang="en-US" sz="2200" dirty="0"/>
          </a:p>
        </p:txBody>
      </p:sp>
      <p:sp>
        <p:nvSpPr>
          <p:cNvPr id="9" name="Text 6"/>
          <p:cNvSpPr/>
          <p:nvPr/>
        </p:nvSpPr>
        <p:spPr>
          <a:xfrm>
            <a:off x="5451396" y="5394841"/>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Gained deeper understanding of user emotions and experiences with network issues through direct conversations with diverse age groups.</a:t>
            </a:r>
            <a:endParaRPr lang="en-US" sz="1750" dirty="0"/>
          </a:p>
        </p:txBody>
      </p:sp>
      <p:sp>
        <p:nvSpPr>
          <p:cNvPr id="10" name="Shape 7"/>
          <p:cNvSpPr/>
          <p:nvPr/>
        </p:nvSpPr>
        <p:spPr>
          <a:xfrm>
            <a:off x="9640133" y="4669988"/>
            <a:ext cx="4196358" cy="2773799"/>
          </a:xfrm>
          <a:prstGeom prst="roundRect">
            <a:avLst>
              <a:gd name="adj" fmla="val 3435"/>
            </a:avLst>
          </a:prstGeom>
          <a:solidFill>
            <a:srgbClr val="31136C"/>
          </a:solidFill>
          <a:ln w="7620">
            <a:solidFill>
              <a:srgbClr val="4A2C85"/>
            </a:solidFill>
            <a:prstDash val="solid"/>
          </a:ln>
        </p:spPr>
      </p:sp>
      <p:sp>
        <p:nvSpPr>
          <p:cNvPr id="11" name="Text 8"/>
          <p:cNvSpPr/>
          <p:nvPr/>
        </p:nvSpPr>
        <p:spPr>
          <a:xfrm>
            <a:off x="9874568" y="49044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Suggestions</a:t>
            </a:r>
            <a:endParaRPr lang="en-US" sz="2200" dirty="0"/>
          </a:p>
        </p:txBody>
      </p:sp>
      <p:sp>
        <p:nvSpPr>
          <p:cNvPr id="12" name="Text 9"/>
          <p:cNvSpPr/>
          <p:nvPr/>
        </p:nvSpPr>
        <p:spPr>
          <a:xfrm>
            <a:off x="9874568" y="5394841"/>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Users suggested app accessibility on iOS, scammer detection, lightweight design, and real-time feedback to ISPs.</a:t>
            </a:r>
            <a:endParaRPr lang="en-US" sz="1750" dirty="0"/>
          </a:p>
        </p:txBody>
      </p:sp>
      <p:sp>
        <p:nvSpPr>
          <p:cNvPr id="14" name="Rectangle: Rounded Corners 13">
            <a:extLst>
              <a:ext uri="{FF2B5EF4-FFF2-40B4-BE49-F238E27FC236}">
                <a16:creationId xmlns:a16="http://schemas.microsoft.com/office/drawing/2014/main" id="{05773E56-1A2A-EDD6-BD47-17D3AB3D66D0}"/>
              </a:ext>
            </a:extLst>
          </p:cNvPr>
          <p:cNvSpPr/>
          <p:nvPr/>
        </p:nvSpPr>
        <p:spPr>
          <a:xfrm>
            <a:off x="12856030" y="7761514"/>
            <a:ext cx="1600200" cy="3156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5514"/>
          </a:xfrm>
          <a:prstGeom prst="rect">
            <a:avLst/>
          </a:prstGeom>
        </p:spPr>
      </p:pic>
      <p:sp>
        <p:nvSpPr>
          <p:cNvPr id="3" name="Text 0"/>
          <p:cNvSpPr/>
          <p:nvPr/>
        </p:nvSpPr>
        <p:spPr>
          <a:xfrm>
            <a:off x="617458" y="2692360"/>
            <a:ext cx="4949428" cy="551378"/>
          </a:xfrm>
          <a:prstGeom prst="rect">
            <a:avLst/>
          </a:prstGeom>
          <a:noFill/>
          <a:ln/>
        </p:spPr>
        <p:txBody>
          <a:bodyPr wrap="none" lIns="0" tIns="0" rIns="0" bIns="0" rtlCol="0" anchor="t"/>
          <a:lstStyle/>
          <a:p>
            <a:pPr marL="0" indent="0" algn="l">
              <a:lnSpc>
                <a:spcPts val="4300"/>
              </a:lnSpc>
              <a:buNone/>
            </a:pPr>
            <a:r>
              <a:rPr lang="en-US" sz="3450" dirty="0">
                <a:solidFill>
                  <a:srgbClr val="F2F0F4"/>
                </a:solidFill>
                <a:latin typeface="Montserrat" pitchFamily="34" charset="0"/>
                <a:ea typeface="Montserrat" pitchFamily="34" charset="-122"/>
                <a:cs typeface="Montserrat" pitchFamily="34" charset="-120"/>
              </a:rPr>
              <a:t>Data Cleaning Process</a:t>
            </a:r>
            <a:endParaRPr lang="en-US" sz="3450" dirty="0"/>
          </a:p>
        </p:txBody>
      </p:sp>
      <p:pic>
        <p:nvPicPr>
          <p:cNvPr id="4" name="Image 1" descr="preencoded.png"/>
          <p:cNvPicPr>
            <a:picLocks noChangeAspect="1"/>
          </p:cNvPicPr>
          <p:nvPr/>
        </p:nvPicPr>
        <p:blipFill>
          <a:blip r:embed="rId4"/>
          <a:stretch>
            <a:fillRect/>
          </a:stretch>
        </p:blipFill>
        <p:spPr>
          <a:xfrm>
            <a:off x="617458" y="3508296"/>
            <a:ext cx="882134" cy="1058585"/>
          </a:xfrm>
          <a:prstGeom prst="rect">
            <a:avLst/>
          </a:prstGeom>
        </p:spPr>
      </p:pic>
      <p:sp>
        <p:nvSpPr>
          <p:cNvPr id="5" name="Text 1"/>
          <p:cNvSpPr/>
          <p:nvPr/>
        </p:nvSpPr>
        <p:spPr>
          <a:xfrm>
            <a:off x="1764149" y="368462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Verification</a:t>
            </a:r>
            <a:endParaRPr lang="en-US" sz="1700" dirty="0"/>
          </a:p>
        </p:txBody>
      </p:sp>
      <p:sp>
        <p:nvSpPr>
          <p:cNvPr id="6" name="Text 2"/>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Ensuring the accuracy of collected data.</a:t>
            </a:r>
            <a:endParaRPr lang="en-US" sz="1350" dirty="0"/>
          </a:p>
        </p:txBody>
      </p:sp>
      <p:pic>
        <p:nvPicPr>
          <p:cNvPr id="7" name="Image 2" descr="preencoded.png"/>
          <p:cNvPicPr>
            <a:picLocks noChangeAspect="1"/>
          </p:cNvPicPr>
          <p:nvPr/>
        </p:nvPicPr>
        <p:blipFill>
          <a:blip r:embed="rId5"/>
          <a:stretch>
            <a:fillRect/>
          </a:stretch>
        </p:blipFill>
        <p:spPr>
          <a:xfrm>
            <a:off x="617458" y="4566880"/>
            <a:ext cx="882134" cy="1058585"/>
          </a:xfrm>
          <a:prstGeom prst="rect">
            <a:avLst/>
          </a:prstGeom>
        </p:spPr>
      </p:pic>
      <p:sp>
        <p:nvSpPr>
          <p:cNvPr id="8" name="Text 3"/>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Duplicate Removal</a:t>
            </a:r>
            <a:endParaRPr lang="en-US" sz="1700" dirty="0"/>
          </a:p>
        </p:txBody>
      </p:sp>
      <p:sp>
        <p:nvSpPr>
          <p:cNvPr id="9" name="Text 4"/>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Removing duplicate responses for unique representation.</a:t>
            </a:r>
            <a:endParaRPr lang="en-US" sz="1350" dirty="0"/>
          </a:p>
        </p:txBody>
      </p:sp>
      <p:pic>
        <p:nvPicPr>
          <p:cNvPr id="10" name="Image 3" descr="preencoded.png"/>
          <p:cNvPicPr>
            <a:picLocks noChangeAspect="1"/>
          </p:cNvPicPr>
          <p:nvPr/>
        </p:nvPicPr>
        <p:blipFill>
          <a:blip r:embed="rId6"/>
          <a:stretch>
            <a:fillRect/>
          </a:stretch>
        </p:blipFill>
        <p:spPr>
          <a:xfrm>
            <a:off x="617458" y="5625465"/>
            <a:ext cx="882134" cy="1058585"/>
          </a:xfrm>
          <a:prstGeom prst="rect">
            <a:avLst/>
          </a:prstGeom>
        </p:spPr>
      </p:pic>
      <p:sp>
        <p:nvSpPr>
          <p:cNvPr id="11" name="Text 5"/>
          <p:cNvSpPr/>
          <p:nvPr/>
        </p:nvSpPr>
        <p:spPr>
          <a:xfrm>
            <a:off x="1764149" y="5801797"/>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Filtering</a:t>
            </a:r>
            <a:endParaRPr lang="en-US" sz="1700" dirty="0"/>
          </a:p>
        </p:txBody>
      </p:sp>
      <p:sp>
        <p:nvSpPr>
          <p:cNvPr id="12" name="Text 6"/>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Filtering out irrelevant information.</a:t>
            </a:r>
            <a:endParaRPr lang="en-US" sz="1350" dirty="0"/>
          </a:p>
        </p:txBody>
      </p:sp>
      <p:pic>
        <p:nvPicPr>
          <p:cNvPr id="13" name="Image 4" descr="preencoded.png"/>
          <p:cNvPicPr>
            <a:picLocks noChangeAspect="1"/>
          </p:cNvPicPr>
          <p:nvPr/>
        </p:nvPicPr>
        <p:blipFill>
          <a:blip r:embed="rId7"/>
          <a:stretch>
            <a:fillRect/>
          </a:stretch>
        </p:blipFill>
        <p:spPr>
          <a:xfrm>
            <a:off x="617458" y="6684050"/>
            <a:ext cx="882134" cy="1058585"/>
          </a:xfrm>
          <a:prstGeom prst="rect">
            <a:avLst/>
          </a:prstGeom>
        </p:spPr>
      </p:pic>
      <p:sp>
        <p:nvSpPr>
          <p:cNvPr id="14" name="Text 7"/>
          <p:cNvSpPr/>
          <p:nvPr/>
        </p:nvSpPr>
        <p:spPr>
          <a:xfrm>
            <a:off x="1764149" y="6860381"/>
            <a:ext cx="2205514" cy="275630"/>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Organization</a:t>
            </a:r>
            <a:endParaRPr lang="en-US" sz="1700" dirty="0"/>
          </a:p>
        </p:txBody>
      </p:sp>
      <p:sp>
        <p:nvSpPr>
          <p:cNvPr id="15" name="Text 8"/>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Structuring data for clarity.</a:t>
            </a:r>
            <a:endParaRPr lang="en-US" sz="1350" dirty="0"/>
          </a:p>
        </p:txBody>
      </p:sp>
      <p:sp>
        <p:nvSpPr>
          <p:cNvPr id="16" name="Rectangle: Rounded Corners 15">
            <a:extLst>
              <a:ext uri="{FF2B5EF4-FFF2-40B4-BE49-F238E27FC236}">
                <a16:creationId xmlns:a16="http://schemas.microsoft.com/office/drawing/2014/main" id="{B1D350AA-AF45-3F9C-80DC-ED29B0820E1E}"/>
              </a:ext>
            </a:extLst>
          </p:cNvPr>
          <p:cNvSpPr/>
          <p:nvPr/>
        </p:nvSpPr>
        <p:spPr>
          <a:xfrm>
            <a:off x="12888686" y="7826829"/>
            <a:ext cx="1621971" cy="28229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616863"/>
            <a:ext cx="7919442" cy="700921"/>
          </a:xfrm>
          <a:prstGeom prst="rect">
            <a:avLst/>
          </a:prstGeom>
          <a:noFill/>
          <a:ln/>
        </p:spPr>
        <p:txBody>
          <a:bodyPr wrap="none" lIns="0" tIns="0" rIns="0" bIns="0" rtlCol="0" anchor="t"/>
          <a:lstStyle/>
          <a:p>
            <a:pPr marL="0" indent="0" algn="l">
              <a:lnSpc>
                <a:spcPts val="5500"/>
              </a:lnSpc>
              <a:buNone/>
            </a:pPr>
            <a:r>
              <a:rPr lang="en-US" sz="4400" dirty="0">
                <a:solidFill>
                  <a:srgbClr val="F2F0F4"/>
                </a:solidFill>
                <a:latin typeface="Montserrat" pitchFamily="34" charset="0"/>
                <a:ea typeface="Montserrat" pitchFamily="34" charset="-122"/>
                <a:cs typeface="Montserrat" pitchFamily="34" charset="-120"/>
              </a:rPr>
              <a:t>Addressing User Reluctance</a:t>
            </a:r>
            <a:endParaRPr lang="en-US" sz="4400" dirty="0"/>
          </a:p>
        </p:txBody>
      </p:sp>
      <p:sp>
        <p:nvSpPr>
          <p:cNvPr id="3" name="Text 1"/>
          <p:cNvSpPr/>
          <p:nvPr/>
        </p:nvSpPr>
        <p:spPr>
          <a:xfrm>
            <a:off x="1889046" y="2313384"/>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DCD7E5"/>
                </a:solidFill>
                <a:latin typeface="Montserrat" pitchFamily="34" charset="0"/>
                <a:ea typeface="Montserrat" pitchFamily="34" charset="-122"/>
                <a:cs typeface="Montserrat" pitchFamily="34" charset="-120"/>
              </a:rPr>
              <a:t>Privacy Concerns</a:t>
            </a:r>
            <a:endParaRPr lang="en-US" sz="2200" dirty="0"/>
          </a:p>
        </p:txBody>
      </p:sp>
      <p:sp>
        <p:nvSpPr>
          <p:cNvPr id="4" name="Text 2"/>
          <p:cNvSpPr/>
          <p:nvPr/>
        </p:nvSpPr>
        <p:spPr>
          <a:xfrm>
            <a:off x="785098" y="2798326"/>
            <a:ext cx="3908107" cy="717709"/>
          </a:xfrm>
          <a:prstGeom prst="rect">
            <a:avLst/>
          </a:prstGeom>
          <a:noFill/>
          <a:ln/>
        </p:spPr>
        <p:txBody>
          <a:bodyPr wrap="square" lIns="0" tIns="0" rIns="0" bIns="0" rtlCol="0" anchor="t"/>
          <a:lstStyle/>
          <a:p>
            <a:pPr marL="0" indent="0" algn="r">
              <a:lnSpc>
                <a:spcPts val="2800"/>
              </a:lnSpc>
              <a:buNone/>
            </a:pPr>
            <a:r>
              <a:rPr lang="en-US" sz="1750" dirty="0">
                <a:solidFill>
                  <a:srgbClr val="DCD7E5"/>
                </a:solidFill>
                <a:latin typeface="Heebo Light" pitchFamily="34" charset="0"/>
                <a:ea typeface="Heebo Light" pitchFamily="34" charset="-122"/>
                <a:cs typeface="Heebo Light" pitchFamily="34" charset="-120"/>
              </a:rPr>
              <a:t>Addressing fears about location tracking.</a:t>
            </a:r>
            <a:endParaRPr lang="en-US" sz="1750" dirty="0"/>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pic>
        <p:nvPicPr>
          <p:cNvPr id="6" name="Image 1" descr="preencoded.png"/>
          <p:cNvPicPr>
            <a:picLocks noChangeAspect="1"/>
          </p:cNvPicPr>
          <p:nvPr/>
        </p:nvPicPr>
        <p:blipFill>
          <a:blip r:embed="rId4"/>
          <a:stretch>
            <a:fillRect/>
          </a:stretch>
        </p:blipFill>
        <p:spPr>
          <a:xfrm>
            <a:off x="6227326" y="2533174"/>
            <a:ext cx="335637" cy="419576"/>
          </a:xfrm>
          <a:prstGeom prst="rect">
            <a:avLst/>
          </a:prstGeom>
        </p:spPr>
      </p:pic>
      <p:sp>
        <p:nvSpPr>
          <p:cNvPr id="7" name="Text 3"/>
          <p:cNvSpPr/>
          <p:nvPr/>
        </p:nvSpPr>
        <p:spPr>
          <a:xfrm>
            <a:off x="9937194" y="2492812"/>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Battery Drain</a:t>
            </a:r>
            <a:endParaRPr lang="en-US" sz="2200" dirty="0"/>
          </a:p>
        </p:txBody>
      </p:sp>
      <p:sp>
        <p:nvSpPr>
          <p:cNvPr id="8" name="Text 4"/>
          <p:cNvSpPr/>
          <p:nvPr/>
        </p:nvSpPr>
        <p:spPr>
          <a:xfrm>
            <a:off x="9937194" y="2977753"/>
            <a:ext cx="3908107" cy="358854"/>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Minimizing battery consumption.</a:t>
            </a:r>
            <a:endParaRPr lang="en-US" sz="1750" dirty="0"/>
          </a:p>
        </p:txBody>
      </p:sp>
      <p:pic>
        <p:nvPicPr>
          <p:cNvPr id="9" name="Image 2" descr="preencoded.png"/>
          <p:cNvPicPr>
            <a:picLocks noChangeAspect="1"/>
          </p:cNvPicPr>
          <p:nvPr/>
        </p:nvPicPr>
        <p:blipFill>
          <a:blip r:embed="rId5"/>
          <a:stretch>
            <a:fillRect/>
          </a:stretch>
        </p:blipFill>
        <p:spPr>
          <a:xfrm>
            <a:off x="5029676" y="1766411"/>
            <a:ext cx="4571048" cy="4571048"/>
          </a:xfrm>
          <a:prstGeom prst="rect">
            <a:avLst/>
          </a:prstGeom>
        </p:spPr>
      </p:pic>
      <p:pic>
        <p:nvPicPr>
          <p:cNvPr id="10" name="Image 3" descr="preencoded.png"/>
          <p:cNvPicPr>
            <a:picLocks noChangeAspect="1"/>
          </p:cNvPicPr>
          <p:nvPr/>
        </p:nvPicPr>
        <p:blipFill>
          <a:blip r:embed="rId6"/>
          <a:stretch>
            <a:fillRect/>
          </a:stretch>
        </p:blipFill>
        <p:spPr>
          <a:xfrm>
            <a:off x="8456176" y="2922151"/>
            <a:ext cx="335637" cy="419576"/>
          </a:xfrm>
          <a:prstGeom prst="rect">
            <a:avLst/>
          </a:prstGeom>
        </p:spPr>
      </p:pic>
      <p:sp>
        <p:nvSpPr>
          <p:cNvPr id="11" name="Text 5"/>
          <p:cNvSpPr/>
          <p:nvPr/>
        </p:nvSpPr>
        <p:spPr>
          <a:xfrm>
            <a:off x="9937194" y="4946571"/>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Storage Space</a:t>
            </a:r>
            <a:endParaRPr lang="en-US" sz="2200" dirty="0"/>
          </a:p>
        </p:txBody>
      </p:sp>
      <p:sp>
        <p:nvSpPr>
          <p:cNvPr id="12" name="Text 6"/>
          <p:cNvSpPr/>
          <p:nvPr/>
        </p:nvSpPr>
        <p:spPr>
          <a:xfrm>
            <a:off x="9937194" y="5431512"/>
            <a:ext cx="3908107" cy="358854"/>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Reducing app size.</a:t>
            </a:r>
            <a:endParaRPr lang="en-US" sz="1750" dirty="0"/>
          </a:p>
        </p:txBody>
      </p:sp>
      <p:pic>
        <p:nvPicPr>
          <p:cNvPr id="13" name="Image 4" descr="preencoded.png"/>
          <p:cNvPicPr>
            <a:picLocks noChangeAspect="1"/>
          </p:cNvPicPr>
          <p:nvPr/>
        </p:nvPicPr>
        <p:blipFill>
          <a:blip r:embed="rId7"/>
          <a:stretch>
            <a:fillRect/>
          </a:stretch>
        </p:blipFill>
        <p:spPr>
          <a:xfrm>
            <a:off x="5029676" y="1766411"/>
            <a:ext cx="4571048" cy="4571048"/>
          </a:xfrm>
          <a:prstGeom prst="rect">
            <a:avLst/>
          </a:prstGeom>
        </p:spPr>
      </p:pic>
      <p:pic>
        <p:nvPicPr>
          <p:cNvPr id="14" name="Image 5" descr="preencoded.png"/>
          <p:cNvPicPr>
            <a:picLocks noChangeAspect="1"/>
          </p:cNvPicPr>
          <p:nvPr/>
        </p:nvPicPr>
        <p:blipFill>
          <a:blip r:embed="rId8"/>
          <a:stretch>
            <a:fillRect/>
          </a:stretch>
        </p:blipFill>
        <p:spPr>
          <a:xfrm>
            <a:off x="8067199" y="5151001"/>
            <a:ext cx="335637" cy="419576"/>
          </a:xfrm>
          <a:prstGeom prst="rect">
            <a:avLst/>
          </a:prstGeom>
        </p:spPr>
      </p:pic>
      <p:sp>
        <p:nvSpPr>
          <p:cNvPr id="15" name="Text 7"/>
          <p:cNvSpPr/>
          <p:nvPr/>
        </p:nvSpPr>
        <p:spPr>
          <a:xfrm>
            <a:off x="1889046" y="4946571"/>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DCD7E5"/>
                </a:solidFill>
                <a:latin typeface="Montserrat" pitchFamily="34" charset="0"/>
                <a:ea typeface="Montserrat" pitchFamily="34" charset="-122"/>
                <a:cs typeface="Montserrat" pitchFamily="34" charset="-120"/>
              </a:rPr>
              <a:t>Data Usage</a:t>
            </a:r>
            <a:endParaRPr lang="en-US" sz="2200" dirty="0"/>
          </a:p>
        </p:txBody>
      </p:sp>
      <p:sp>
        <p:nvSpPr>
          <p:cNvPr id="16" name="Text 8"/>
          <p:cNvSpPr/>
          <p:nvPr/>
        </p:nvSpPr>
        <p:spPr>
          <a:xfrm>
            <a:off x="785098" y="5431512"/>
            <a:ext cx="3908107" cy="358854"/>
          </a:xfrm>
          <a:prstGeom prst="rect">
            <a:avLst/>
          </a:prstGeom>
          <a:noFill/>
          <a:ln/>
        </p:spPr>
        <p:txBody>
          <a:bodyPr wrap="none" lIns="0" tIns="0" rIns="0" bIns="0" rtlCol="0" anchor="t"/>
          <a:lstStyle/>
          <a:p>
            <a:pPr marL="0" indent="0" algn="r">
              <a:lnSpc>
                <a:spcPts val="2800"/>
              </a:lnSpc>
              <a:buNone/>
            </a:pPr>
            <a:r>
              <a:rPr lang="en-US" sz="1750" dirty="0">
                <a:solidFill>
                  <a:srgbClr val="DCD7E5"/>
                </a:solidFill>
                <a:latin typeface="Heebo Light" pitchFamily="34" charset="0"/>
                <a:ea typeface="Heebo Light" pitchFamily="34" charset="-122"/>
                <a:cs typeface="Heebo Light" pitchFamily="34" charset="-120"/>
              </a:rPr>
              <a:t>Optimizing data consumption.</a:t>
            </a:r>
            <a:endParaRPr lang="en-US" sz="1750" dirty="0"/>
          </a:p>
        </p:txBody>
      </p:sp>
      <p:pic>
        <p:nvPicPr>
          <p:cNvPr id="17" name="Image 6" descr="preencoded.png"/>
          <p:cNvPicPr>
            <a:picLocks noChangeAspect="1"/>
          </p:cNvPicPr>
          <p:nvPr/>
        </p:nvPicPr>
        <p:blipFill>
          <a:blip r:embed="rId9"/>
          <a:stretch>
            <a:fillRect/>
          </a:stretch>
        </p:blipFill>
        <p:spPr>
          <a:xfrm>
            <a:off x="5029676" y="1766411"/>
            <a:ext cx="4571048" cy="4571048"/>
          </a:xfrm>
          <a:prstGeom prst="rect">
            <a:avLst/>
          </a:prstGeom>
        </p:spPr>
      </p:pic>
      <p:pic>
        <p:nvPicPr>
          <p:cNvPr id="18" name="Image 7" descr="preencoded.png"/>
          <p:cNvPicPr>
            <a:picLocks noChangeAspect="1"/>
          </p:cNvPicPr>
          <p:nvPr/>
        </p:nvPicPr>
        <p:blipFill>
          <a:blip r:embed="rId10"/>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Identified sources of reluctance include fear of change, lack of familiarity, and perceived complexity. Primary concerns were tracking of location, drainage of battery, consumption of space and data, and incompatibility with iOS. Mitigation strategies will be developed to address these concerns.</a:t>
            </a:r>
            <a:endParaRPr lang="en-US" sz="1750" dirty="0"/>
          </a:p>
        </p:txBody>
      </p:sp>
      <p:sp>
        <p:nvSpPr>
          <p:cNvPr id="21" name="Rectangle: Rounded Corners 20">
            <a:extLst>
              <a:ext uri="{FF2B5EF4-FFF2-40B4-BE49-F238E27FC236}">
                <a16:creationId xmlns:a16="http://schemas.microsoft.com/office/drawing/2014/main" id="{EF04A3C9-D3A0-6EB7-68C1-460A0ADB55DE}"/>
              </a:ext>
            </a:extLst>
          </p:cNvPr>
          <p:cNvSpPr/>
          <p:nvPr/>
        </p:nvSpPr>
        <p:spPr>
          <a:xfrm>
            <a:off x="12921342" y="7772400"/>
            <a:ext cx="1709057" cy="3048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33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Findings from User Feedback</a:t>
            </a:r>
            <a:endParaRPr lang="en-US" sz="4450" dirty="0"/>
          </a:p>
        </p:txBody>
      </p:sp>
      <p:sp>
        <p:nvSpPr>
          <p:cNvPr id="4" name="Text 1"/>
          <p:cNvSpPr/>
          <p:nvPr/>
        </p:nvSpPr>
        <p:spPr>
          <a:xfrm>
            <a:off x="6280190" y="2714387"/>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75%</a:t>
            </a:r>
            <a:endParaRPr lang="en-US" sz="5850" dirty="0"/>
          </a:p>
        </p:txBody>
      </p:sp>
      <p:sp>
        <p:nvSpPr>
          <p:cNvPr id="5" name="Text 2"/>
          <p:cNvSpPr/>
          <p:nvPr/>
        </p:nvSpPr>
        <p:spPr>
          <a:xfrm>
            <a:off x="6280190" y="3746183"/>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DCD7E5"/>
                </a:solidFill>
                <a:latin typeface="Heebo Light" pitchFamily="34" charset="0"/>
                <a:ea typeface="Heebo Light" pitchFamily="34" charset="-122"/>
                <a:cs typeface="Heebo Light" pitchFamily="34" charset="-120"/>
              </a:rPr>
              <a:t>Of users are willing to use the app to improve network quality.</a:t>
            </a:r>
            <a:endParaRPr lang="en-US" sz="1750" dirty="0"/>
          </a:p>
        </p:txBody>
      </p:sp>
      <p:sp>
        <p:nvSpPr>
          <p:cNvPr id="6" name="Text 3"/>
          <p:cNvSpPr/>
          <p:nvPr/>
        </p:nvSpPr>
        <p:spPr>
          <a:xfrm>
            <a:off x="10228421" y="2714387"/>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60%</a:t>
            </a:r>
            <a:endParaRPr lang="en-US" sz="5850" dirty="0"/>
          </a:p>
        </p:txBody>
      </p:sp>
      <p:sp>
        <p:nvSpPr>
          <p:cNvPr id="7" name="Text 4"/>
          <p:cNvSpPr/>
          <p:nvPr/>
        </p:nvSpPr>
        <p:spPr>
          <a:xfrm>
            <a:off x="10228421" y="3746183"/>
            <a:ext cx="3608189" cy="1088708"/>
          </a:xfrm>
          <a:prstGeom prst="rect">
            <a:avLst/>
          </a:prstGeom>
          <a:noFill/>
          <a:ln/>
        </p:spPr>
        <p:txBody>
          <a:bodyPr wrap="square" lIns="0" tIns="0" rIns="0" bIns="0" rtlCol="0" anchor="t"/>
          <a:lstStyle/>
          <a:p>
            <a:pPr marL="0" indent="0" algn="ctr">
              <a:lnSpc>
                <a:spcPts val="2850"/>
              </a:lnSpc>
              <a:buNone/>
            </a:pPr>
            <a:r>
              <a:rPr lang="en-US" sz="1750" dirty="0">
                <a:solidFill>
                  <a:srgbClr val="DCD7E5"/>
                </a:solidFill>
                <a:latin typeface="Heebo Light" pitchFamily="34" charset="0"/>
                <a:ea typeface="Heebo Light" pitchFamily="34" charset="-122"/>
                <a:cs typeface="Heebo Light" pitchFamily="34" charset="-120"/>
              </a:rPr>
              <a:t>Reported network issues influence their experience based on time/location.</a:t>
            </a:r>
            <a:endParaRPr lang="en-US" sz="1750" dirty="0"/>
          </a:p>
        </p:txBody>
      </p:sp>
      <p:sp>
        <p:nvSpPr>
          <p:cNvPr id="8" name="Text 5"/>
          <p:cNvSpPr/>
          <p:nvPr/>
        </p:nvSpPr>
        <p:spPr>
          <a:xfrm>
            <a:off x="8254246" y="5628680"/>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50%</a:t>
            </a:r>
            <a:endParaRPr lang="en-US" sz="5850" dirty="0"/>
          </a:p>
        </p:txBody>
      </p:sp>
      <p:sp>
        <p:nvSpPr>
          <p:cNvPr id="9" name="Text 6"/>
          <p:cNvSpPr/>
          <p:nvPr/>
        </p:nvSpPr>
        <p:spPr>
          <a:xfrm>
            <a:off x="8254246" y="6660475"/>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DCD7E5"/>
                </a:solidFill>
                <a:latin typeface="Heebo Light" pitchFamily="34" charset="0"/>
                <a:ea typeface="Heebo Light" pitchFamily="34" charset="-122"/>
                <a:cs typeface="Heebo Light" pitchFamily="34" charset="-120"/>
              </a:rPr>
              <a:t>Are not satisfied with the responses from network providers.</a:t>
            </a:r>
            <a:endParaRPr lang="en-US" sz="1750" dirty="0"/>
          </a:p>
        </p:txBody>
      </p:sp>
      <p:sp>
        <p:nvSpPr>
          <p:cNvPr id="10" name="Rectangle: Rounded Corners 9">
            <a:extLst>
              <a:ext uri="{FF2B5EF4-FFF2-40B4-BE49-F238E27FC236}">
                <a16:creationId xmlns:a16="http://schemas.microsoft.com/office/drawing/2014/main" id="{14CC0F51-2E79-48AB-0029-0D1A76E52C14}"/>
              </a:ext>
            </a:extLst>
          </p:cNvPr>
          <p:cNvSpPr/>
          <p:nvPr/>
        </p:nvSpPr>
        <p:spPr>
          <a:xfrm>
            <a:off x="12845144" y="7717971"/>
            <a:ext cx="1785256" cy="43542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21471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Next Steps</a:t>
            </a:r>
            <a:endParaRPr lang="en-US" sz="4450" dirty="0"/>
          </a:p>
        </p:txBody>
      </p:sp>
      <p:sp>
        <p:nvSpPr>
          <p:cNvPr id="4" name="Text 1"/>
          <p:cNvSpPr/>
          <p:nvPr/>
        </p:nvSpPr>
        <p:spPr>
          <a:xfrm>
            <a:off x="935305" y="3904893"/>
            <a:ext cx="13553581" cy="217741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Effective requirement gathering sets the foundation for successful project execution and minimizes misunderstandings. The next steps involve incorporating user feedback, addressing concerns, and developing a user-friendly mobile application that improves network performance and user satisfaction. Continuous monitoring and adaptation will be essential for long-term success.</a:t>
            </a:r>
            <a:endParaRPr lang="en-US" sz="1750" dirty="0"/>
          </a:p>
        </p:txBody>
      </p:sp>
      <p:sp>
        <p:nvSpPr>
          <p:cNvPr id="9" name="Rectangle: Rounded Corners 8">
            <a:extLst>
              <a:ext uri="{FF2B5EF4-FFF2-40B4-BE49-F238E27FC236}">
                <a16:creationId xmlns:a16="http://schemas.microsoft.com/office/drawing/2014/main" id="{4E0F58E9-11A1-6902-CF23-34B2823A460B}"/>
              </a:ext>
            </a:extLst>
          </p:cNvPr>
          <p:cNvSpPr/>
          <p:nvPr/>
        </p:nvSpPr>
        <p:spPr>
          <a:xfrm>
            <a:off x="12822017" y="7819971"/>
            <a:ext cx="2100017" cy="333565"/>
          </a:xfrm>
          <a:prstGeom prst="roundRect">
            <a:avLst>
              <a:gd name="adj"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484</Words>
  <Application>Microsoft Office PowerPoint</Application>
  <PresentationFormat>Custom</PresentationFormat>
  <Paragraphs>57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Montserrat</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 Currency</cp:lastModifiedBy>
  <cp:revision>2</cp:revision>
  <dcterms:created xsi:type="dcterms:W3CDTF">2025-04-14T18:25:08Z</dcterms:created>
  <dcterms:modified xsi:type="dcterms:W3CDTF">2025-04-14T19:12:15Z</dcterms:modified>
</cp:coreProperties>
</file>